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7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4"/>
  </p:normalViewPr>
  <p:slideViewPr>
    <p:cSldViewPr snapToGrid="0">
      <p:cViewPr varScale="1">
        <p:scale>
          <a:sx n="121" d="100"/>
          <a:sy n="12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D2A8BC-A64A-48CC-A087-9A4A311E28A9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5D7E6D3-2DC8-407C-BA04-D7BDA8EB6800}">
      <dgm:prSet/>
      <dgm:spPr/>
      <dgm:t>
        <a:bodyPr/>
        <a:lstStyle/>
        <a:p>
          <a:r>
            <a:rPr kumimoji="1" lang="ko-KR"/>
            <a:t>개선할점</a:t>
          </a:r>
          <a:r>
            <a:rPr kumimoji="1" lang="en-US"/>
            <a:t>: </a:t>
          </a:r>
          <a:r>
            <a:rPr kumimoji="1" lang="ko-KR"/>
            <a:t>데이터의 수가 적어 </a:t>
          </a:r>
          <a:r>
            <a:rPr kumimoji="1" lang="en-US"/>
            <a:t>accuracy</a:t>
          </a:r>
          <a:r>
            <a:rPr kumimoji="1" lang="ko-KR"/>
            <a:t>가 낮고 </a:t>
          </a:r>
          <a:r>
            <a:rPr kumimoji="1" lang="en-US"/>
            <a:t>yolov5s </a:t>
          </a:r>
          <a:r>
            <a:rPr kumimoji="1" lang="ko-KR"/>
            <a:t>모델을 사용해 정확한 예측이 힘들었다고</a:t>
          </a:r>
          <a:r>
            <a:rPr kumimoji="1" lang="en-US"/>
            <a:t> </a:t>
          </a:r>
          <a:r>
            <a:rPr kumimoji="1" lang="ko-KR"/>
            <a:t>생각한다</a:t>
          </a:r>
          <a:r>
            <a:rPr kumimoji="1" lang="en-US"/>
            <a:t>. </a:t>
          </a:r>
          <a:r>
            <a:rPr kumimoji="1" lang="ko-KR"/>
            <a:t>데이터의 수가 더 많아진다면 정확한 예측이 가능할 것이라 생각한다</a:t>
          </a:r>
          <a:r>
            <a:rPr kumimoji="1" lang="en-US"/>
            <a:t>.</a:t>
          </a:r>
          <a:endParaRPr lang="en-US"/>
        </a:p>
      </dgm:t>
    </dgm:pt>
    <dgm:pt modelId="{44CF74DB-0631-4090-AD7F-E42757E06490}" type="parTrans" cxnId="{E5BDC161-7214-4194-8B9E-DB5C2E16A530}">
      <dgm:prSet/>
      <dgm:spPr/>
      <dgm:t>
        <a:bodyPr/>
        <a:lstStyle/>
        <a:p>
          <a:endParaRPr lang="en-US"/>
        </a:p>
      </dgm:t>
    </dgm:pt>
    <dgm:pt modelId="{E68474EF-43A1-43F5-A48B-138A6C6E56EE}" type="sibTrans" cxnId="{E5BDC161-7214-4194-8B9E-DB5C2E16A530}">
      <dgm:prSet/>
      <dgm:spPr/>
      <dgm:t>
        <a:bodyPr/>
        <a:lstStyle/>
        <a:p>
          <a:endParaRPr lang="en-US"/>
        </a:p>
      </dgm:t>
    </dgm:pt>
    <dgm:pt modelId="{026B87D3-66C7-4D6A-82DD-A5D33BDB0818}">
      <dgm:prSet/>
      <dgm:spPr/>
      <dgm:t>
        <a:bodyPr/>
        <a:lstStyle/>
        <a:p>
          <a:r>
            <a:rPr kumimoji="1" lang="ko-KR"/>
            <a:t>계획</a:t>
          </a:r>
          <a:r>
            <a:rPr kumimoji="1" lang="en-US"/>
            <a:t>: </a:t>
          </a:r>
          <a:r>
            <a:rPr kumimoji="1" lang="ko-KR"/>
            <a:t>지금 만든 인공지능 모델을 통해 </a:t>
          </a:r>
          <a:r>
            <a:rPr kumimoji="1" lang="en-US"/>
            <a:t>cctv</a:t>
          </a:r>
          <a:r>
            <a:rPr kumimoji="1" lang="ko-KR"/>
            <a:t>와 같은 카메라에 탑재해 스피커를 옆에 둔다면</a:t>
          </a:r>
          <a:r>
            <a:rPr kumimoji="1" lang="en-US"/>
            <a:t>, </a:t>
          </a:r>
          <a:r>
            <a:rPr kumimoji="1" lang="ko-KR"/>
            <a:t>킥보드 탑승자중 면허증은 확인을 할 수 없지만</a:t>
          </a:r>
          <a:r>
            <a:rPr kumimoji="1" lang="en-US"/>
            <a:t> </a:t>
          </a:r>
          <a:r>
            <a:rPr kumimoji="1" lang="ko-KR"/>
            <a:t>나머지 </a:t>
          </a:r>
          <a:r>
            <a:rPr kumimoji="1" lang="en-US"/>
            <a:t>2</a:t>
          </a:r>
          <a:r>
            <a:rPr kumimoji="1" lang="ko-KR"/>
            <a:t>인이상의 탑승 또는 헬멧 미착용의 사람을 발견할 경우 </a:t>
          </a:r>
          <a:r>
            <a:rPr kumimoji="1" lang="en-US"/>
            <a:t>”</a:t>
          </a:r>
          <a:r>
            <a:rPr kumimoji="1" lang="ko-KR"/>
            <a:t>헬멧 착용하세요</a:t>
          </a:r>
          <a:r>
            <a:rPr kumimoji="1" lang="en-US"/>
            <a:t>” </a:t>
          </a:r>
          <a:r>
            <a:rPr kumimoji="1" lang="ko-KR"/>
            <a:t>또는</a:t>
          </a:r>
          <a:r>
            <a:rPr kumimoji="1" lang="en-US"/>
            <a:t> “2</a:t>
          </a:r>
          <a:r>
            <a:rPr kumimoji="1" lang="ko-KR"/>
            <a:t>명 이상 타지 마세요</a:t>
          </a:r>
          <a:r>
            <a:rPr kumimoji="1" lang="en-US"/>
            <a:t>” </a:t>
          </a:r>
          <a:r>
            <a:rPr kumimoji="1" lang="ko-KR"/>
            <a:t>등 안내 음성을 내보낼 생각이다</a:t>
          </a:r>
          <a:r>
            <a:rPr kumimoji="1" lang="en-US"/>
            <a:t>. </a:t>
          </a:r>
          <a:r>
            <a:rPr kumimoji="1" lang="ko-KR"/>
            <a:t>이를 통해 어느정도 킥보드 위법이 줄어들 것이라 생각한다</a:t>
          </a:r>
          <a:r>
            <a:rPr kumimoji="1" lang="en-US"/>
            <a:t>.</a:t>
          </a:r>
          <a:endParaRPr lang="en-US"/>
        </a:p>
      </dgm:t>
    </dgm:pt>
    <dgm:pt modelId="{20072B9E-453D-454D-8DE7-BDCCBD1074C2}" type="parTrans" cxnId="{B9110FA8-D702-474F-9F8F-9C450FC7FD86}">
      <dgm:prSet/>
      <dgm:spPr/>
      <dgm:t>
        <a:bodyPr/>
        <a:lstStyle/>
        <a:p>
          <a:endParaRPr lang="en-US"/>
        </a:p>
      </dgm:t>
    </dgm:pt>
    <dgm:pt modelId="{915F2DE7-BF9E-48F8-BC30-AEF0B943AB2E}" type="sibTrans" cxnId="{B9110FA8-D702-474F-9F8F-9C450FC7FD86}">
      <dgm:prSet/>
      <dgm:spPr/>
      <dgm:t>
        <a:bodyPr/>
        <a:lstStyle/>
        <a:p>
          <a:endParaRPr lang="en-US"/>
        </a:p>
      </dgm:t>
    </dgm:pt>
    <dgm:pt modelId="{873934A1-DE3F-E742-AB05-47F1B09CE15C}" type="pres">
      <dgm:prSet presAssocID="{70D2A8BC-A64A-48CC-A087-9A4A311E28A9}" presName="vert0" presStyleCnt="0">
        <dgm:presLayoutVars>
          <dgm:dir/>
          <dgm:animOne val="branch"/>
          <dgm:animLvl val="lvl"/>
        </dgm:presLayoutVars>
      </dgm:prSet>
      <dgm:spPr/>
    </dgm:pt>
    <dgm:pt modelId="{FF21B507-517A-094F-B39D-87255F591FFE}" type="pres">
      <dgm:prSet presAssocID="{45D7E6D3-2DC8-407C-BA04-D7BDA8EB6800}" presName="thickLine" presStyleLbl="alignNode1" presStyleIdx="0" presStyleCnt="2"/>
      <dgm:spPr/>
    </dgm:pt>
    <dgm:pt modelId="{A108178F-8DF6-ED4A-BF35-D012C1A8BE5F}" type="pres">
      <dgm:prSet presAssocID="{45D7E6D3-2DC8-407C-BA04-D7BDA8EB6800}" presName="horz1" presStyleCnt="0"/>
      <dgm:spPr/>
    </dgm:pt>
    <dgm:pt modelId="{CEDDE6A6-042B-CD40-9C7C-C6D7FF6FF27A}" type="pres">
      <dgm:prSet presAssocID="{45D7E6D3-2DC8-407C-BA04-D7BDA8EB6800}" presName="tx1" presStyleLbl="revTx" presStyleIdx="0" presStyleCnt="2"/>
      <dgm:spPr/>
    </dgm:pt>
    <dgm:pt modelId="{15311FC9-527D-2445-923A-DF90389B497C}" type="pres">
      <dgm:prSet presAssocID="{45D7E6D3-2DC8-407C-BA04-D7BDA8EB6800}" presName="vert1" presStyleCnt="0"/>
      <dgm:spPr/>
    </dgm:pt>
    <dgm:pt modelId="{78CCE52D-B659-E74F-B66C-F3F62BAB1125}" type="pres">
      <dgm:prSet presAssocID="{026B87D3-66C7-4D6A-82DD-A5D33BDB0818}" presName="thickLine" presStyleLbl="alignNode1" presStyleIdx="1" presStyleCnt="2"/>
      <dgm:spPr/>
    </dgm:pt>
    <dgm:pt modelId="{0799D7D8-2A69-B545-A92C-F8B071C049A4}" type="pres">
      <dgm:prSet presAssocID="{026B87D3-66C7-4D6A-82DD-A5D33BDB0818}" presName="horz1" presStyleCnt="0"/>
      <dgm:spPr/>
    </dgm:pt>
    <dgm:pt modelId="{DB331F27-3097-E24F-A621-916C9803FB93}" type="pres">
      <dgm:prSet presAssocID="{026B87D3-66C7-4D6A-82DD-A5D33BDB0818}" presName="tx1" presStyleLbl="revTx" presStyleIdx="1" presStyleCnt="2"/>
      <dgm:spPr/>
    </dgm:pt>
    <dgm:pt modelId="{44291475-806B-9942-8224-CFB8DE21CA35}" type="pres">
      <dgm:prSet presAssocID="{026B87D3-66C7-4D6A-82DD-A5D33BDB0818}" presName="vert1" presStyleCnt="0"/>
      <dgm:spPr/>
    </dgm:pt>
  </dgm:ptLst>
  <dgm:cxnLst>
    <dgm:cxn modelId="{D67F0142-93E6-3D48-9881-67B381B49B1E}" type="presOf" srcId="{45D7E6D3-2DC8-407C-BA04-D7BDA8EB6800}" destId="{CEDDE6A6-042B-CD40-9C7C-C6D7FF6FF27A}" srcOrd="0" destOrd="0" presId="urn:microsoft.com/office/officeart/2008/layout/LinedList"/>
    <dgm:cxn modelId="{78552858-9B83-A141-BB94-B328DADD3B76}" type="presOf" srcId="{70D2A8BC-A64A-48CC-A087-9A4A311E28A9}" destId="{873934A1-DE3F-E742-AB05-47F1B09CE15C}" srcOrd="0" destOrd="0" presId="urn:microsoft.com/office/officeart/2008/layout/LinedList"/>
    <dgm:cxn modelId="{E5BDC161-7214-4194-8B9E-DB5C2E16A530}" srcId="{70D2A8BC-A64A-48CC-A087-9A4A311E28A9}" destId="{45D7E6D3-2DC8-407C-BA04-D7BDA8EB6800}" srcOrd="0" destOrd="0" parTransId="{44CF74DB-0631-4090-AD7F-E42757E06490}" sibTransId="{E68474EF-43A1-43F5-A48B-138A6C6E56EE}"/>
    <dgm:cxn modelId="{B9110FA8-D702-474F-9F8F-9C450FC7FD86}" srcId="{70D2A8BC-A64A-48CC-A087-9A4A311E28A9}" destId="{026B87D3-66C7-4D6A-82DD-A5D33BDB0818}" srcOrd="1" destOrd="0" parTransId="{20072B9E-453D-454D-8DE7-BDCCBD1074C2}" sibTransId="{915F2DE7-BF9E-48F8-BC30-AEF0B943AB2E}"/>
    <dgm:cxn modelId="{2C2E21CD-C49E-3E45-B95A-1DF8AAF9A620}" type="presOf" srcId="{026B87D3-66C7-4D6A-82DD-A5D33BDB0818}" destId="{DB331F27-3097-E24F-A621-916C9803FB93}" srcOrd="0" destOrd="0" presId="urn:microsoft.com/office/officeart/2008/layout/LinedList"/>
    <dgm:cxn modelId="{82444451-808E-4A40-BF16-7436F6C8CFD2}" type="presParOf" srcId="{873934A1-DE3F-E742-AB05-47F1B09CE15C}" destId="{FF21B507-517A-094F-B39D-87255F591FFE}" srcOrd="0" destOrd="0" presId="urn:microsoft.com/office/officeart/2008/layout/LinedList"/>
    <dgm:cxn modelId="{14E6F31E-836E-A34E-A324-0EED732D600C}" type="presParOf" srcId="{873934A1-DE3F-E742-AB05-47F1B09CE15C}" destId="{A108178F-8DF6-ED4A-BF35-D012C1A8BE5F}" srcOrd="1" destOrd="0" presId="urn:microsoft.com/office/officeart/2008/layout/LinedList"/>
    <dgm:cxn modelId="{F1B7BE9A-4857-4E4E-9594-541FC2403B90}" type="presParOf" srcId="{A108178F-8DF6-ED4A-BF35-D012C1A8BE5F}" destId="{CEDDE6A6-042B-CD40-9C7C-C6D7FF6FF27A}" srcOrd="0" destOrd="0" presId="urn:microsoft.com/office/officeart/2008/layout/LinedList"/>
    <dgm:cxn modelId="{28A72ADC-95B8-294F-A4C4-3F67CE80B1D7}" type="presParOf" srcId="{A108178F-8DF6-ED4A-BF35-D012C1A8BE5F}" destId="{15311FC9-527D-2445-923A-DF90389B497C}" srcOrd="1" destOrd="0" presId="urn:microsoft.com/office/officeart/2008/layout/LinedList"/>
    <dgm:cxn modelId="{776E3054-0B2B-4540-83C7-5BD352793657}" type="presParOf" srcId="{873934A1-DE3F-E742-AB05-47F1B09CE15C}" destId="{78CCE52D-B659-E74F-B66C-F3F62BAB1125}" srcOrd="2" destOrd="0" presId="urn:microsoft.com/office/officeart/2008/layout/LinedList"/>
    <dgm:cxn modelId="{EB843AA6-9AD7-AE49-BD3E-FD084AEEF2B9}" type="presParOf" srcId="{873934A1-DE3F-E742-AB05-47F1B09CE15C}" destId="{0799D7D8-2A69-B545-A92C-F8B071C049A4}" srcOrd="3" destOrd="0" presId="urn:microsoft.com/office/officeart/2008/layout/LinedList"/>
    <dgm:cxn modelId="{0DF691BA-3031-3D41-BB8A-1AFD28C8D1D9}" type="presParOf" srcId="{0799D7D8-2A69-B545-A92C-F8B071C049A4}" destId="{DB331F27-3097-E24F-A621-916C9803FB93}" srcOrd="0" destOrd="0" presId="urn:microsoft.com/office/officeart/2008/layout/LinedList"/>
    <dgm:cxn modelId="{6FA8DBFB-3C74-DC43-8EEA-EEDCE4811F12}" type="presParOf" srcId="{0799D7D8-2A69-B545-A92C-F8B071C049A4}" destId="{44291475-806B-9942-8224-CFB8DE21CA3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21B507-517A-094F-B39D-87255F591FFE}">
      <dsp:nvSpPr>
        <dsp:cNvPr id="0" name=""/>
        <dsp:cNvSpPr/>
      </dsp:nvSpPr>
      <dsp:spPr>
        <a:xfrm>
          <a:off x="0" y="0"/>
          <a:ext cx="700377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DDE6A6-042B-CD40-9C7C-C6D7FF6FF27A}">
      <dsp:nvSpPr>
        <dsp:cNvPr id="0" name=""/>
        <dsp:cNvSpPr/>
      </dsp:nvSpPr>
      <dsp:spPr>
        <a:xfrm>
          <a:off x="0" y="0"/>
          <a:ext cx="7003777" cy="29218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ko-KR" sz="2200" kern="1200"/>
            <a:t>개선할점</a:t>
          </a:r>
          <a:r>
            <a:rPr kumimoji="1" lang="en-US" sz="2200" kern="1200"/>
            <a:t>: </a:t>
          </a:r>
          <a:r>
            <a:rPr kumimoji="1" lang="ko-KR" sz="2200" kern="1200"/>
            <a:t>데이터의 수가 적어 </a:t>
          </a:r>
          <a:r>
            <a:rPr kumimoji="1" lang="en-US" sz="2200" kern="1200"/>
            <a:t>accuracy</a:t>
          </a:r>
          <a:r>
            <a:rPr kumimoji="1" lang="ko-KR" sz="2200" kern="1200"/>
            <a:t>가 낮고 </a:t>
          </a:r>
          <a:r>
            <a:rPr kumimoji="1" lang="en-US" sz="2200" kern="1200"/>
            <a:t>yolov5s </a:t>
          </a:r>
          <a:r>
            <a:rPr kumimoji="1" lang="ko-KR" sz="2200" kern="1200"/>
            <a:t>모델을 사용해 정확한 예측이 힘들었다고</a:t>
          </a:r>
          <a:r>
            <a:rPr kumimoji="1" lang="en-US" sz="2200" kern="1200"/>
            <a:t> </a:t>
          </a:r>
          <a:r>
            <a:rPr kumimoji="1" lang="ko-KR" sz="2200" kern="1200"/>
            <a:t>생각한다</a:t>
          </a:r>
          <a:r>
            <a:rPr kumimoji="1" lang="en-US" sz="2200" kern="1200"/>
            <a:t>. </a:t>
          </a:r>
          <a:r>
            <a:rPr kumimoji="1" lang="ko-KR" sz="2200" kern="1200"/>
            <a:t>데이터의 수가 더 많아진다면 정확한 예측이 가능할 것이라 생각한다</a:t>
          </a:r>
          <a:r>
            <a:rPr kumimoji="1" lang="en-US" sz="2200" kern="1200"/>
            <a:t>.</a:t>
          </a:r>
          <a:endParaRPr lang="en-US" sz="2200" kern="1200"/>
        </a:p>
      </dsp:txBody>
      <dsp:txXfrm>
        <a:off x="0" y="0"/>
        <a:ext cx="7003777" cy="2921802"/>
      </dsp:txXfrm>
    </dsp:sp>
    <dsp:sp modelId="{78CCE52D-B659-E74F-B66C-F3F62BAB1125}">
      <dsp:nvSpPr>
        <dsp:cNvPr id="0" name=""/>
        <dsp:cNvSpPr/>
      </dsp:nvSpPr>
      <dsp:spPr>
        <a:xfrm>
          <a:off x="0" y="2921802"/>
          <a:ext cx="7003777" cy="0"/>
        </a:xfrm>
        <a:prstGeom prst="line">
          <a:avLst/>
        </a:prstGeom>
        <a:solidFill>
          <a:schemeClr val="accent5">
            <a:hueOff val="1515526"/>
            <a:satOff val="6926"/>
            <a:lumOff val="-2157"/>
            <a:alphaOff val="0"/>
          </a:schemeClr>
        </a:solidFill>
        <a:ln w="12700" cap="flat" cmpd="sng" algn="ctr">
          <a:solidFill>
            <a:schemeClr val="accent5">
              <a:hueOff val="1515526"/>
              <a:satOff val="6926"/>
              <a:lumOff val="-21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331F27-3097-E24F-A621-916C9803FB93}">
      <dsp:nvSpPr>
        <dsp:cNvPr id="0" name=""/>
        <dsp:cNvSpPr/>
      </dsp:nvSpPr>
      <dsp:spPr>
        <a:xfrm>
          <a:off x="0" y="2921802"/>
          <a:ext cx="7003777" cy="29218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ko-KR" sz="2200" kern="1200"/>
            <a:t>계획</a:t>
          </a:r>
          <a:r>
            <a:rPr kumimoji="1" lang="en-US" sz="2200" kern="1200"/>
            <a:t>: </a:t>
          </a:r>
          <a:r>
            <a:rPr kumimoji="1" lang="ko-KR" sz="2200" kern="1200"/>
            <a:t>지금 만든 인공지능 모델을 통해 </a:t>
          </a:r>
          <a:r>
            <a:rPr kumimoji="1" lang="en-US" sz="2200" kern="1200"/>
            <a:t>cctv</a:t>
          </a:r>
          <a:r>
            <a:rPr kumimoji="1" lang="ko-KR" sz="2200" kern="1200"/>
            <a:t>와 같은 카메라에 탑재해 스피커를 옆에 둔다면</a:t>
          </a:r>
          <a:r>
            <a:rPr kumimoji="1" lang="en-US" sz="2200" kern="1200"/>
            <a:t>, </a:t>
          </a:r>
          <a:r>
            <a:rPr kumimoji="1" lang="ko-KR" sz="2200" kern="1200"/>
            <a:t>킥보드 탑승자중 면허증은 확인을 할 수 없지만</a:t>
          </a:r>
          <a:r>
            <a:rPr kumimoji="1" lang="en-US" sz="2200" kern="1200"/>
            <a:t> </a:t>
          </a:r>
          <a:r>
            <a:rPr kumimoji="1" lang="ko-KR" sz="2200" kern="1200"/>
            <a:t>나머지 </a:t>
          </a:r>
          <a:r>
            <a:rPr kumimoji="1" lang="en-US" sz="2200" kern="1200"/>
            <a:t>2</a:t>
          </a:r>
          <a:r>
            <a:rPr kumimoji="1" lang="ko-KR" sz="2200" kern="1200"/>
            <a:t>인이상의 탑승 또는 헬멧 미착용의 사람을 발견할 경우 </a:t>
          </a:r>
          <a:r>
            <a:rPr kumimoji="1" lang="en-US" sz="2200" kern="1200"/>
            <a:t>”</a:t>
          </a:r>
          <a:r>
            <a:rPr kumimoji="1" lang="ko-KR" sz="2200" kern="1200"/>
            <a:t>헬멧 착용하세요</a:t>
          </a:r>
          <a:r>
            <a:rPr kumimoji="1" lang="en-US" sz="2200" kern="1200"/>
            <a:t>” </a:t>
          </a:r>
          <a:r>
            <a:rPr kumimoji="1" lang="ko-KR" sz="2200" kern="1200"/>
            <a:t>또는</a:t>
          </a:r>
          <a:r>
            <a:rPr kumimoji="1" lang="en-US" sz="2200" kern="1200"/>
            <a:t> “2</a:t>
          </a:r>
          <a:r>
            <a:rPr kumimoji="1" lang="ko-KR" sz="2200" kern="1200"/>
            <a:t>명 이상 타지 마세요</a:t>
          </a:r>
          <a:r>
            <a:rPr kumimoji="1" lang="en-US" sz="2200" kern="1200"/>
            <a:t>” </a:t>
          </a:r>
          <a:r>
            <a:rPr kumimoji="1" lang="ko-KR" sz="2200" kern="1200"/>
            <a:t>등 안내 음성을 내보낼 생각이다</a:t>
          </a:r>
          <a:r>
            <a:rPr kumimoji="1" lang="en-US" sz="2200" kern="1200"/>
            <a:t>. </a:t>
          </a:r>
          <a:r>
            <a:rPr kumimoji="1" lang="ko-KR" sz="2200" kern="1200"/>
            <a:t>이를 통해 어느정도 킥보드 위법이 줄어들 것이라 생각한다</a:t>
          </a:r>
          <a:r>
            <a:rPr kumimoji="1" lang="en-US" sz="2200" kern="1200"/>
            <a:t>.</a:t>
          </a:r>
          <a:endParaRPr lang="en-US" sz="2200" kern="1200"/>
        </a:p>
      </dsp:txBody>
      <dsp:txXfrm>
        <a:off x="0" y="2921802"/>
        <a:ext cx="7003777" cy="29218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jp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1DD59-526B-9847-B39B-360C5BFC71D7}" type="datetimeFigureOut">
              <a:rPr kumimoji="1" lang="ko-Kore-KR" altLang="en-US" smtClean="0"/>
              <a:t>2023. 6. 18.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B09108-0B31-D845-9B6E-CFAE0BA93F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95085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09108-0B31-D845-9B6E-CFAE0BA93F74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5152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6/18/23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20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6/18/23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398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6/18/23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692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6/18/23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784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6/18/23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067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6/18/23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37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6/18/23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6/18/23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90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6/18/23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263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6/18/23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932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6/18/23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878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4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6/18/23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000" spc="4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45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66" r:id="rId7"/>
    <p:sldLayoutId id="2147483867" r:id="rId8"/>
    <p:sldLayoutId id="2147483868" r:id="rId9"/>
    <p:sldLayoutId id="2147483869" r:id="rId10"/>
    <p:sldLayoutId id="2147483876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 spc="1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400" kern="1200" spc="4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 spc="4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 spc="4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spc="4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spc="4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3.png"/><Relationship Id="rId9" Type="http://schemas.microsoft.com/office/2007/relationships/diagramDrawing" Target="../diagrams/drawin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github.com/heartexlabs/labelIm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github.com/Paperspace/DataAugmentationForObjectDetection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0E4CC698-A866-ECB7-3191-44098E7789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29702"/>
          <a:stretch/>
        </p:blipFill>
        <p:spPr>
          <a:xfrm>
            <a:off x="20" y="1386"/>
            <a:ext cx="12191980" cy="6856614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EDAD761-2CF4-463A-AD87-1D4E8549D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9DF7D3C-2892-4632-9E66-4D1E023A0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3D2FAD08-001D-4400-AF80-51C864EF7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201EA3D4-55AA-2D62-A081-7DF1C1EE60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1" y="2857499"/>
            <a:ext cx="7277100" cy="1046575"/>
          </a:xfrm>
        </p:spPr>
        <p:txBody>
          <a:bodyPr>
            <a:normAutofit/>
          </a:bodyPr>
          <a:lstStyle/>
          <a:p>
            <a:pPr algn="l"/>
            <a:r>
              <a:rPr kumimoji="1" lang="ko-KR" altLang="en-US" sz="5200" dirty="0" err="1">
                <a:solidFill>
                  <a:srgbClr val="FFFFFF"/>
                </a:solidFill>
              </a:rPr>
              <a:t>킥보드</a:t>
            </a:r>
            <a:r>
              <a:rPr kumimoji="1" lang="ko-KR" altLang="en-US" sz="5200" dirty="0">
                <a:solidFill>
                  <a:srgbClr val="FFFFFF"/>
                </a:solidFill>
              </a:rPr>
              <a:t> 위법여부 판단 </a:t>
            </a:r>
            <a:r>
              <a:rPr kumimoji="1" lang="en-US" altLang="ko-KR" sz="5200" dirty="0">
                <a:solidFill>
                  <a:srgbClr val="FFFFFF"/>
                </a:solidFill>
              </a:rPr>
              <a:t>AI</a:t>
            </a:r>
            <a:endParaRPr kumimoji="1" lang="ko-Kore-KR" altLang="en-US" sz="5200" dirty="0">
              <a:solidFill>
                <a:srgbClr val="FFFFFF"/>
              </a:solidFill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A5D70EE5-E4EF-CA09-C4AB-44399F3724F8}"/>
              </a:ext>
            </a:extLst>
          </p:cNvPr>
          <p:cNvSpPr txBox="1">
            <a:spLocks/>
          </p:cNvSpPr>
          <p:nvPr/>
        </p:nvSpPr>
        <p:spPr>
          <a:xfrm>
            <a:off x="823283" y="3810487"/>
            <a:ext cx="4043007" cy="624880"/>
          </a:xfrm>
          <a:prstGeom prst="rect">
            <a:avLst/>
          </a:prstGeom>
        </p:spPr>
        <p:txBody>
          <a:bodyPr lIns="109728" tIns="109728" rIns="109728" bIns="91440" anchor="b">
            <a:normAutofit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 spc="1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en-US" altLang="ko-Kore-KR" sz="3000" dirty="0">
                <a:solidFill>
                  <a:srgbClr val="FFFFFF"/>
                </a:solidFill>
              </a:rPr>
              <a:t>2</a:t>
            </a:r>
            <a:r>
              <a:rPr kumimoji="1" lang="ko-KR" altLang="en-US" sz="3000" dirty="0" err="1">
                <a:solidFill>
                  <a:srgbClr val="FFFFFF"/>
                </a:solidFill>
              </a:rPr>
              <a:t>인승차</a:t>
            </a:r>
            <a:r>
              <a:rPr kumimoji="1" lang="en-US" altLang="ko-KR" sz="3000" dirty="0">
                <a:solidFill>
                  <a:srgbClr val="FFFFFF"/>
                </a:solidFill>
              </a:rPr>
              <a:t>,</a:t>
            </a:r>
            <a:r>
              <a:rPr kumimoji="1" lang="ko-KR" altLang="en-US" sz="3000" dirty="0">
                <a:solidFill>
                  <a:srgbClr val="FFFFFF"/>
                </a:solidFill>
              </a:rPr>
              <a:t> 헬멧여부 판단</a:t>
            </a:r>
            <a:endParaRPr kumimoji="1" lang="ko-Kore-KR" altLang="en-US" sz="3000" dirty="0">
              <a:solidFill>
                <a:srgbClr val="FFFFFF"/>
              </a:solidFill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2CB5D975-D58E-EC19-11ED-9117FEF5622D}"/>
              </a:ext>
            </a:extLst>
          </p:cNvPr>
          <p:cNvSpPr txBox="1">
            <a:spLocks/>
          </p:cNvSpPr>
          <p:nvPr/>
        </p:nvSpPr>
        <p:spPr>
          <a:xfrm>
            <a:off x="770732" y="5515805"/>
            <a:ext cx="4043007" cy="624880"/>
          </a:xfrm>
          <a:prstGeom prst="rect">
            <a:avLst/>
          </a:prstGeom>
        </p:spPr>
        <p:txBody>
          <a:bodyPr lIns="109728" tIns="109728" rIns="109728" bIns="91440" anchor="b">
            <a:normAutofit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 spc="1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ko-KR" altLang="en-US" sz="3000" dirty="0" err="1">
                <a:solidFill>
                  <a:srgbClr val="FFFFFF"/>
                </a:solidFill>
              </a:rPr>
              <a:t>바나나킥</a:t>
            </a:r>
            <a:endParaRPr kumimoji="1" lang="ko-Kore-KR" altLang="en-US" sz="3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457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10E06F9-9F12-4D1B-92C0-4B30818D0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DA29CF3-8B8B-4DDF-A19B-72E0059DD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4B746FF-7F89-A8DD-3927-6A90EAF98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5562600" cy="26078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en-US"/>
              <a:t>개선할점 </a:t>
            </a:r>
            <a:r>
              <a:rPr kumimoji="1" lang="en-US" altLang="ko-Kore-KR"/>
              <a:t>&amp; </a:t>
            </a:r>
            <a:r>
              <a:rPr kumimoji="1" lang="en-US" altLang="en-US"/>
              <a:t>계획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C96D671-CB09-4A40-87DE-E5042068B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1A0628A-CD3B-450E-BF5A-04678A41E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96386AA-8B39-4EAE-8E84-F62C12CCE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BA70DADB-BC31-7E88-419A-F3D0FCD3F5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627257"/>
              </p:ext>
            </p:extLst>
          </p:nvPr>
        </p:nvGraphicFramePr>
        <p:xfrm>
          <a:off x="4807223" y="457200"/>
          <a:ext cx="7003777" cy="5843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084718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ED5E97A-D21B-4AA4-83CF-DA3A380E3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AF5706D-4464-450F-93F4-853EDF68C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E0FB244-C158-43A9-AD7A-05DC5BBF6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11A85987-951D-B019-57CB-6A729904C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5638800" cy="2461008"/>
          </a:xfrm>
        </p:spPr>
        <p:txBody>
          <a:bodyPr>
            <a:normAutofit/>
          </a:bodyPr>
          <a:lstStyle/>
          <a:p>
            <a:r>
              <a:rPr kumimoji="1" lang="ko-Kore-KR" altLang="en-US" dirty="0"/>
              <a:t>문제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A9FE59E-DA8A-A3FC-CDA7-804805F27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24200"/>
            <a:ext cx="5638437" cy="3156166"/>
          </a:xfrm>
        </p:spPr>
        <p:txBody>
          <a:bodyPr anchor="ctr">
            <a:normAutofit/>
          </a:bodyPr>
          <a:lstStyle/>
          <a:p>
            <a:r>
              <a:rPr lang="ko-KR" altLang="en-US" sz="1800" dirty="0"/>
              <a:t>학교내 킥보드탑승시 위법을 하는 경우가 너무 많다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사람이 많은 날에는 경찰까지 출동하는 경우도 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자체적으로 </a:t>
            </a:r>
            <a:r>
              <a:rPr lang="ko-KR" altLang="en-US" sz="1800" dirty="0" err="1"/>
              <a:t>학생회같은곳에서</a:t>
            </a:r>
            <a:r>
              <a:rPr lang="ko-KR" altLang="en-US" sz="1800" dirty="0"/>
              <a:t> 단속을 하지만</a:t>
            </a:r>
            <a:r>
              <a:rPr lang="en-US" altLang="ko-KR" sz="1800" dirty="0"/>
              <a:t>,</a:t>
            </a:r>
            <a:r>
              <a:rPr lang="ko-KR" altLang="en-US" sz="1800" dirty="0"/>
              <a:t> 인력이 부족한 상황이다</a:t>
            </a:r>
            <a:r>
              <a:rPr lang="en-US" altLang="ko-KR" sz="1800" dirty="0"/>
              <a:t>.</a:t>
            </a:r>
            <a:endParaRPr lang="en-US" sz="1800" dirty="0"/>
          </a:p>
        </p:txBody>
      </p:sp>
      <p:pic>
        <p:nvPicPr>
          <p:cNvPr id="5" name="내용 개체 틀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641453B9-451F-A750-DCA4-0F0DEA9C3E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51" b="14182"/>
          <a:stretch/>
        </p:blipFill>
        <p:spPr>
          <a:xfrm>
            <a:off x="6861048" y="1"/>
            <a:ext cx="5330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40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4FB2F27-3F7D-440E-A905-86607A92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678C14-A033-4139-BCA9-8382B0396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54E156B-C3CF-4290-AAE3-FA3BD6BE8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86638AD-AE91-49BD-AE6F-DA6DD5FCB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67238FA-4030-4D69-9A1A-42918D7BB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C960CB3F-E6E8-E071-F5F7-357436C56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1339"/>
            <a:ext cx="5257800" cy="2831136"/>
          </a:xfrm>
        </p:spPr>
        <p:txBody>
          <a:bodyPr>
            <a:normAutofit/>
          </a:bodyPr>
          <a:lstStyle/>
          <a:p>
            <a:r>
              <a:rPr kumimoji="1" lang="ko-Kore-KR" altLang="en-US" dirty="0"/>
              <a:t>데이터</a:t>
            </a:r>
            <a:r>
              <a:rPr kumimoji="1" lang="ko-KR" altLang="en-US" dirty="0"/>
              <a:t> 수집</a:t>
            </a:r>
            <a:endParaRPr kumimoji="1" lang="ko-Kore-KR" altLang="en-US" dirty="0"/>
          </a:p>
        </p:txBody>
      </p:sp>
      <p:pic>
        <p:nvPicPr>
          <p:cNvPr id="5" name="내용 개체 틀 4" descr="스크린샷, 텍스트, 멀티미디어 소프트웨어, 야외이(가) 표시된 사진&#10;&#10;자동 생성된 설명">
            <a:extLst>
              <a:ext uri="{FF2B5EF4-FFF2-40B4-BE49-F238E27FC236}">
                <a16:creationId xmlns:a16="http://schemas.microsoft.com/office/drawing/2014/main" id="{F2C6DC27-2974-B893-17E1-CAF7A1724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6806" y="837400"/>
            <a:ext cx="4817466" cy="1987204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6710DB8-7D93-4646-C9D7-1A486A27B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3429000"/>
            <a:ext cx="5257462" cy="2585613"/>
          </a:xfrm>
        </p:spPr>
        <p:txBody>
          <a:bodyPr>
            <a:normAutofit/>
          </a:bodyPr>
          <a:lstStyle/>
          <a:p>
            <a:r>
              <a:rPr lang="ko-KR" altLang="en-US" sz="1800" dirty="0"/>
              <a:t>유튜브와 </a:t>
            </a:r>
            <a:r>
              <a:rPr lang="ko-KR" altLang="en-US" sz="1800" dirty="0" err="1"/>
              <a:t>구글등</a:t>
            </a:r>
            <a:r>
              <a:rPr lang="ko-KR" altLang="en-US" sz="1800" dirty="0"/>
              <a:t> 다양한 곳에서 데이터를 수집할 수 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유튜브에서 나온 </a:t>
            </a:r>
            <a:r>
              <a:rPr lang="ko-KR" altLang="en-US" sz="1800" dirty="0" err="1"/>
              <a:t>킥보드</a:t>
            </a:r>
            <a:r>
              <a:rPr lang="ko-KR" altLang="en-US" sz="1800" dirty="0"/>
              <a:t> 동영상의 경우 이미지로 변환이 필요하기때문에 프레임으로 짤라 </a:t>
            </a:r>
            <a:r>
              <a:rPr lang="ko-KR" altLang="en-US" sz="1800" dirty="0" err="1"/>
              <a:t>여러장의</a:t>
            </a:r>
            <a:r>
              <a:rPr lang="ko-KR" altLang="en-US" sz="1800" dirty="0"/>
              <a:t> 이미지를 구할 수 있다</a:t>
            </a:r>
            <a:r>
              <a:rPr lang="en-US" altLang="ko-KR" sz="1800" dirty="0"/>
              <a:t>.</a:t>
            </a:r>
            <a:endParaRPr lang="en-US" sz="18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87599B1-AA76-D3F0-6CE9-FD26228198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6806" y="3871091"/>
            <a:ext cx="4817466" cy="167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615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A687177-F702-448F-8EF6-F096F2FC6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7C78AB25-4A75-4173-8E4D-36502001B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0F9364C2-7251-4B95-A5A4-20323B3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28619DE8-BBB8-F73D-2BEC-31DEE66FA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4953000" cy="2461008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이미지 </a:t>
            </a:r>
            <a:r>
              <a:rPr kumimoji="1" lang="ko-KR" altLang="en-US" dirty="0" err="1"/>
              <a:t>전처리</a:t>
            </a:r>
            <a:endParaRPr kumimoji="1" lang="ko-Kore-KR" alt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438D748-356C-94B2-C1B7-56133FB1E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79871"/>
            <a:ext cx="4952681" cy="3100495"/>
          </a:xfrm>
        </p:spPr>
        <p:txBody>
          <a:bodyPr anchor="ctr">
            <a:normAutofit/>
          </a:bodyPr>
          <a:lstStyle/>
          <a:p>
            <a:r>
              <a:rPr lang="ko-KR" altLang="en-US" sz="1800" dirty="0"/>
              <a:t>데이터 수집을 통해 얻은 이미지로 </a:t>
            </a:r>
            <a:r>
              <a:rPr lang="en-US" altLang="ko-KR" sz="1800" dirty="0"/>
              <a:t>label</a:t>
            </a:r>
            <a:r>
              <a:rPr lang="ko-KR" altLang="en-US" sz="1800" dirty="0"/>
              <a:t>작업을 진행한다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이를 통해 </a:t>
            </a:r>
            <a:r>
              <a:rPr lang="en-US" altLang="ko-KR" sz="1800" dirty="0"/>
              <a:t>image </a:t>
            </a:r>
            <a:r>
              <a:rPr lang="ko-KR" altLang="en-US" sz="1800" dirty="0"/>
              <a:t>파일과 라벨파일이 생성된다</a:t>
            </a:r>
            <a:r>
              <a:rPr lang="en-US" altLang="ko-KR" sz="1800" dirty="0"/>
              <a:t>.</a:t>
            </a:r>
          </a:p>
          <a:p>
            <a:r>
              <a:rPr lang="en-US" sz="1800" dirty="0">
                <a:hlinkClick r:id="rId4"/>
              </a:rPr>
              <a:t>https://github.com/heartexlabs/labelImg</a:t>
            </a:r>
            <a:r>
              <a:rPr lang="ko-KR" altLang="en-US" sz="1800" dirty="0"/>
              <a:t>을 다운받아 </a:t>
            </a:r>
            <a:r>
              <a:rPr lang="ko-KR" altLang="en-US" sz="1800" dirty="0" err="1"/>
              <a:t>작업을했다</a:t>
            </a:r>
            <a:r>
              <a:rPr lang="en-US" altLang="ko-KR" sz="1800" dirty="0"/>
              <a:t>.</a:t>
            </a:r>
            <a:endParaRPr lang="en-US" sz="1800" dirty="0"/>
          </a:p>
        </p:txBody>
      </p:sp>
      <p:pic>
        <p:nvPicPr>
          <p:cNvPr id="5" name="내용 개체 틀 4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2DDF80FA-741E-8369-678B-1543CB886F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11" r="-1" b="-1"/>
          <a:stretch/>
        </p:blipFill>
        <p:spPr>
          <a:xfrm>
            <a:off x="6858001" y="567942"/>
            <a:ext cx="4724400" cy="571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613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2" name="Group 15">
            <a:extLst>
              <a:ext uri="{FF2B5EF4-FFF2-40B4-BE49-F238E27FC236}">
                <a16:creationId xmlns:a16="http://schemas.microsoft.com/office/drawing/2014/main" id="{46238B23-7848-4B0F-BFFC-7C0E6C3051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977E703-46B3-4517-877D-764259CE5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6F22691-4426-4E20-AA0B-79FA8FDF9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63CE966C-4A82-2545-57EE-90904332E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5413250" cy="2175365"/>
          </a:xfrm>
        </p:spPr>
        <p:txBody>
          <a:bodyPr anchor="ctr">
            <a:normAutofit/>
          </a:bodyPr>
          <a:lstStyle/>
          <a:p>
            <a:r>
              <a:rPr kumimoji="1" lang="ko-Kore-KR" altLang="en-US" dirty="0"/>
              <a:t>데이터</a:t>
            </a:r>
            <a:r>
              <a:rPr kumimoji="1" lang="ko-KR" altLang="en-US" dirty="0"/>
              <a:t> 부족문제 해결</a:t>
            </a:r>
            <a:endParaRPr kumimoji="1" lang="ko-Kore-KR" altLang="en-US" dirty="0"/>
          </a:p>
        </p:txBody>
      </p:sp>
      <p:sp>
        <p:nvSpPr>
          <p:cNvPr id="23" name="Content Placeholder 8">
            <a:extLst>
              <a:ext uri="{FF2B5EF4-FFF2-40B4-BE49-F238E27FC236}">
                <a16:creationId xmlns:a16="http://schemas.microsoft.com/office/drawing/2014/main" id="{6D3AF2BD-AFB0-BA63-27EB-E2B551A6B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38557"/>
            <a:ext cx="5412901" cy="3446247"/>
          </a:xfrm>
        </p:spPr>
        <p:txBody>
          <a:bodyPr anchor="ctr">
            <a:normAutofit/>
          </a:bodyPr>
          <a:lstStyle/>
          <a:p>
            <a:r>
              <a:rPr lang="ko-KR" altLang="en-US" sz="1800" dirty="0"/>
              <a:t>지금까지 수집한 데이터 </a:t>
            </a:r>
            <a:r>
              <a:rPr lang="en-US" altLang="ko-KR" sz="1800" dirty="0"/>
              <a:t>370</a:t>
            </a:r>
            <a:r>
              <a:rPr lang="ko-KR" altLang="en-US" sz="1800" dirty="0"/>
              <a:t>여장으로는 데이터가 모자르다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이것을 해결하기위해 데이터를 늘릴 필요가 있다고 생각했다</a:t>
            </a:r>
            <a:r>
              <a:rPr lang="en-US" altLang="ko-KR" sz="1800" dirty="0"/>
              <a:t>.</a:t>
            </a:r>
          </a:p>
          <a:p>
            <a:r>
              <a:rPr lang="en-US" altLang="ko-KR" sz="1800" dirty="0">
                <a:hlinkClick r:id="rId4"/>
              </a:rPr>
              <a:t>https://github.com/Paperspace/DataAugmentationForObjectDetection</a:t>
            </a:r>
            <a:r>
              <a:rPr lang="ko-KR" altLang="en-US" sz="1800" dirty="0"/>
              <a:t>의 이미지 </a:t>
            </a:r>
            <a:r>
              <a:rPr lang="ko-KR" altLang="en-US" sz="1800" dirty="0" err="1"/>
              <a:t>색변환</a:t>
            </a:r>
            <a:r>
              <a:rPr lang="en-US" altLang="ko-KR" sz="1800" dirty="0"/>
              <a:t>,</a:t>
            </a:r>
            <a:r>
              <a:rPr lang="ko-KR" altLang="en-US" sz="1800" dirty="0"/>
              <a:t> 돌리기 등을 통해 </a:t>
            </a:r>
            <a:r>
              <a:rPr lang="en-US" altLang="ko-KR" sz="1800" dirty="0"/>
              <a:t>370</a:t>
            </a:r>
            <a:r>
              <a:rPr lang="ko-KR" altLang="en-US" sz="1800" dirty="0"/>
              <a:t>*</a:t>
            </a:r>
            <a:r>
              <a:rPr lang="en-US" altLang="ko-KR" sz="1800" dirty="0"/>
              <a:t>7</a:t>
            </a:r>
            <a:r>
              <a:rPr lang="ko-KR" altLang="en-US" sz="1800" dirty="0"/>
              <a:t>의 이미지를 더 확보했다</a:t>
            </a:r>
            <a:r>
              <a:rPr lang="en-US" altLang="ko-KR" sz="1800" dirty="0"/>
              <a:t>.</a:t>
            </a:r>
          </a:p>
        </p:txBody>
      </p:sp>
      <p:pic>
        <p:nvPicPr>
          <p:cNvPr id="5" name="내용 개체 틀 4" descr="잔디, 팀 스포츠, 축구, 인공 잔디이(가) 표시된 사진&#10;&#10;자동 생성된 설명">
            <a:extLst>
              <a:ext uri="{FF2B5EF4-FFF2-40B4-BE49-F238E27FC236}">
                <a16:creationId xmlns:a16="http://schemas.microsoft.com/office/drawing/2014/main" id="{01924C20-A40E-BCC7-5D6E-78825385DE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1" y="671620"/>
            <a:ext cx="4724400" cy="550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25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4FB2F27-3F7D-440E-A905-86607A92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678C14-A033-4139-BCA9-8382B0396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4763DA8-CE3A-4B30-B2F5-0D128777F7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6B75A5A-FDA7-4C8E-BD65-8506C42AA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E6AFCAB-12BF-4A0B-B089-A794259D2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74C4B570-8CAD-0120-3F26-39A576D2E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599"/>
            <a:ext cx="4191000" cy="2682875"/>
          </a:xfrm>
        </p:spPr>
        <p:txBody>
          <a:bodyPr>
            <a:normAutofit/>
          </a:bodyPr>
          <a:lstStyle/>
          <a:p>
            <a:r>
              <a:rPr kumimoji="1" lang="ko-Kore-KR" altLang="en-US" sz="4000"/>
              <a:t>인공지능</a:t>
            </a:r>
            <a:r>
              <a:rPr kumimoji="1" lang="ko-KR" altLang="en-US" sz="4000"/>
              <a:t> 모델 선정 및 학습방법</a:t>
            </a:r>
            <a:endParaRPr kumimoji="1" lang="ko-Kore-KR" altLang="en-US" sz="400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B723D-DF46-6B3F-3A5D-929BDB7C3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4190730" cy="2667000"/>
          </a:xfrm>
        </p:spPr>
        <p:txBody>
          <a:bodyPr>
            <a:normAutofit/>
          </a:bodyPr>
          <a:lstStyle/>
          <a:p>
            <a:r>
              <a:rPr kumimoji="1" lang="en-US" altLang="ko-Kore-KR" sz="1800" dirty="0"/>
              <a:t>Object detection</a:t>
            </a:r>
            <a:r>
              <a:rPr kumimoji="1" lang="ko-Kore-KR" altLang="en-US" sz="1800" dirty="0"/>
              <a:t>중에</a:t>
            </a:r>
            <a:r>
              <a:rPr kumimoji="1" lang="ko-KR" altLang="en-US" sz="1800" dirty="0"/>
              <a:t> 유명한 </a:t>
            </a:r>
            <a:r>
              <a:rPr kumimoji="1" lang="en-US" altLang="ko-KR" sz="1800" dirty="0"/>
              <a:t>yolo</a:t>
            </a:r>
            <a:r>
              <a:rPr kumimoji="1" lang="ko-KR" altLang="en-US" sz="1800" dirty="0"/>
              <a:t>모델을 사용했다</a:t>
            </a:r>
            <a:r>
              <a:rPr kumimoji="1" lang="en-US" altLang="ko-KR" sz="1800" dirty="0"/>
              <a:t>.</a:t>
            </a:r>
          </a:p>
          <a:p>
            <a:r>
              <a:rPr kumimoji="1" lang="ko-KR" altLang="en-US" sz="1800" dirty="0"/>
              <a:t>이미지를 </a:t>
            </a:r>
            <a:r>
              <a:rPr kumimoji="1" lang="en-US" altLang="ko-KR" sz="1800" dirty="0"/>
              <a:t>train, test ,valid </a:t>
            </a:r>
            <a:r>
              <a:rPr kumimoji="1" lang="ko-KR" altLang="en-US" sz="1800" dirty="0"/>
              <a:t>세가지로 구분했다</a:t>
            </a:r>
            <a:r>
              <a:rPr kumimoji="1" lang="en-US" altLang="ko-KR" sz="1800" dirty="0"/>
              <a:t>.</a:t>
            </a:r>
          </a:p>
          <a:p>
            <a:endParaRPr kumimoji="1" lang="ko-Kore-KR" altLang="en-US" sz="1800" dirty="0"/>
          </a:p>
        </p:txBody>
      </p:sp>
      <p:pic>
        <p:nvPicPr>
          <p:cNvPr id="5" name="그림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CEC09100-329E-5F09-5161-D54E7443D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600" y="2808746"/>
            <a:ext cx="5881672" cy="108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690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4FB2F27-3F7D-440E-A905-86607A92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678C14-A033-4139-BCA9-8382B0396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54E156B-C3CF-4290-AAE3-FA3BD6BE8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886638AD-AE91-49BD-AE6F-DA6DD5FCB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367238FA-4030-4D69-9A1A-42918D7BB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75BC8FBA-106D-1C18-F2B2-292FB9F19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290" y="457462"/>
            <a:ext cx="5257800" cy="2831136"/>
          </a:xfrm>
        </p:spPr>
        <p:txBody>
          <a:bodyPr>
            <a:normAutofit/>
          </a:bodyPr>
          <a:lstStyle/>
          <a:p>
            <a:r>
              <a:rPr kumimoji="1" lang="ko-Kore-KR" altLang="en-US" dirty="0"/>
              <a:t>데이터</a:t>
            </a:r>
            <a:r>
              <a:rPr kumimoji="1" lang="ko-KR" altLang="en-US" dirty="0"/>
              <a:t> 학습 및 결과</a:t>
            </a:r>
            <a:endParaRPr kumimoji="1" lang="ko-Kore-KR" altLang="en-US" dirty="0"/>
          </a:p>
        </p:txBody>
      </p:sp>
      <p:pic>
        <p:nvPicPr>
          <p:cNvPr id="5" name="내용 개체 틀 4" descr="텍스트, 영수증, 대수학이(가) 표시된 사진&#10;&#10;자동 생성된 설명">
            <a:extLst>
              <a:ext uri="{FF2B5EF4-FFF2-40B4-BE49-F238E27FC236}">
                <a16:creationId xmlns:a16="http://schemas.microsoft.com/office/drawing/2014/main" id="{A3381777-AA4B-C093-54E5-75DFBF8FA8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9296" b="1"/>
          <a:stretch/>
        </p:blipFill>
        <p:spPr>
          <a:xfrm>
            <a:off x="5668357" y="564800"/>
            <a:ext cx="5685443" cy="404065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DA04CB-7D6D-A536-CC2C-4731CFACF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895" y="2939890"/>
            <a:ext cx="5257462" cy="2585613"/>
          </a:xfrm>
        </p:spPr>
        <p:txBody>
          <a:bodyPr>
            <a:normAutofit/>
          </a:bodyPr>
          <a:lstStyle/>
          <a:p>
            <a:r>
              <a:rPr lang="ko-KR" altLang="en-US" sz="1800" dirty="0"/>
              <a:t>데이터 학습은 </a:t>
            </a:r>
            <a:r>
              <a:rPr lang="en-US" altLang="ko-KR" sz="1800" dirty="0"/>
              <a:t>image</a:t>
            </a:r>
            <a:r>
              <a:rPr lang="ko-KR" altLang="en-US" sz="1800" dirty="0"/>
              <a:t>의 사이즈를 </a:t>
            </a:r>
            <a:r>
              <a:rPr lang="en-US" altLang="ko-KR" sz="1800" dirty="0"/>
              <a:t>640</a:t>
            </a:r>
            <a:r>
              <a:rPr lang="ko-KR" altLang="en-US" sz="1800" dirty="0" err="1"/>
              <a:t>으로</a:t>
            </a:r>
            <a:r>
              <a:rPr lang="ko-KR" altLang="en-US" sz="1800" dirty="0"/>
              <a:t> 하고</a:t>
            </a:r>
            <a:r>
              <a:rPr lang="en-US" altLang="ko-KR" sz="1800" dirty="0"/>
              <a:t> </a:t>
            </a:r>
            <a:r>
              <a:rPr lang="en-US" altLang="ko-KR" sz="1800" dirty="0" err="1"/>
              <a:t>batchsize</a:t>
            </a:r>
            <a:r>
              <a:rPr lang="ko-KR" altLang="en-US" sz="1800" dirty="0"/>
              <a:t>는 </a:t>
            </a:r>
            <a:r>
              <a:rPr lang="en-US" altLang="ko-KR" sz="1800" dirty="0"/>
              <a:t>16, epochs</a:t>
            </a:r>
            <a:r>
              <a:rPr lang="ko-KR" altLang="en-US" sz="1800" dirty="0"/>
              <a:t>은 </a:t>
            </a:r>
            <a:r>
              <a:rPr lang="en-US" altLang="ko-KR" sz="1800" dirty="0"/>
              <a:t>50</a:t>
            </a:r>
            <a:r>
              <a:rPr lang="ko-KR" altLang="en-US" sz="1800" dirty="0"/>
              <a:t>회를 진행했다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학습결과 </a:t>
            </a:r>
            <a:r>
              <a:rPr lang="en-US" altLang="ko-KR" sz="1800" dirty="0"/>
              <a:t>accuracy</a:t>
            </a:r>
            <a:r>
              <a:rPr lang="ko-KR" altLang="en-US" sz="1800" dirty="0"/>
              <a:t>가 </a:t>
            </a:r>
            <a:r>
              <a:rPr lang="en-US" altLang="ko-KR" sz="1800" dirty="0"/>
              <a:t>74</a:t>
            </a:r>
            <a:r>
              <a:rPr lang="ko-KR" altLang="en-US" sz="1800" dirty="0"/>
              <a:t>퍼 정도가 나왔다</a:t>
            </a:r>
            <a:r>
              <a:rPr lang="en-US" altLang="ko-KR" sz="1800" dirty="0"/>
              <a:t>.</a:t>
            </a:r>
            <a:endParaRPr lang="en-US" sz="1800" dirty="0"/>
          </a:p>
        </p:txBody>
      </p:sp>
      <p:pic>
        <p:nvPicPr>
          <p:cNvPr id="6" name="내용 개체 틀 4" descr="텍스트, 영수증, 대수학이(가) 표시된 사진&#10;&#10;자동 생성된 설명">
            <a:extLst>
              <a:ext uri="{FF2B5EF4-FFF2-40B4-BE49-F238E27FC236}">
                <a16:creationId xmlns:a16="http://schemas.microsoft.com/office/drawing/2014/main" id="{AD302D00-B6E9-CC1C-2672-1556D312AA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8954" y="4752757"/>
            <a:ext cx="9954845" cy="166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727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ADB362-9771-4A3C-B9E5-6777F34C5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F93161C-9E05-DD41-815D-FF778E0EE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336607"/>
            <a:ext cx="5996619" cy="21131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en-US"/>
              <a:t>시연영상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C5D976F-50BF-4FEC-B797-AACEB2C35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67025" y="76200"/>
            <a:ext cx="3997615" cy="6816079"/>
            <a:chOff x="8059620" y="41922"/>
            <a:chExt cx="3997615" cy="6816077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3C66400-9114-4E43-A4CC-E3DCF49D4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9B7520A-668D-4486-B70D-BCEA3D961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pic>
        <p:nvPicPr>
          <p:cNvPr id="4" name="나의 동영상">
            <a:hlinkClick r:id="" action="ppaction://media"/>
            <a:extLst>
              <a:ext uri="{FF2B5EF4-FFF2-40B4-BE49-F238E27FC236}">
                <a16:creationId xmlns:a16="http://schemas.microsoft.com/office/drawing/2014/main" id="{40EB3DB0-55A1-3098-C9A7-BD66F660D38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62209" y="1269733"/>
            <a:ext cx="8824791" cy="496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707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A8C81AE-8F0D-49F3-9FB4-334B0DCDF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5DD632-C05E-E441-3D13-5A87A35FF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13"/>
            <a:ext cx="5638800" cy="2307632"/>
          </a:xfrm>
        </p:spPr>
        <p:txBody>
          <a:bodyPr anchor="ctr">
            <a:normAutofit/>
          </a:bodyPr>
          <a:lstStyle/>
          <a:p>
            <a:r>
              <a:rPr kumimoji="1" lang="ko-Kore-KR" altLang="en-US" dirty="0"/>
              <a:t>예측</a:t>
            </a:r>
            <a:r>
              <a:rPr kumimoji="1" lang="ko-KR" altLang="en-US" dirty="0"/>
              <a:t> 결과</a:t>
            </a:r>
            <a:endParaRPr kumimoji="1" lang="ko-Kore-KR" alt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95F785B-7930-4EEA-A9C1-31BE27B37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53401" y="76200"/>
            <a:ext cx="4011240" cy="6781800"/>
            <a:chOff x="8059620" y="41922"/>
            <a:chExt cx="3997615" cy="6816077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4264F310-BFD5-4B73-BFE7-81C1018B2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8F35659-E44B-48BC-953C-371D7D00D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01B5F267-4F20-4125-7EC0-089BBA806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7160" y="559814"/>
            <a:ext cx="4633486" cy="2307632"/>
          </a:xfrm>
        </p:spPr>
        <p:txBody>
          <a:bodyPr anchor="ctr">
            <a:normAutofit/>
          </a:bodyPr>
          <a:lstStyle/>
          <a:p>
            <a:r>
              <a:rPr lang="ko-KR" altLang="en-US" sz="1800" dirty="0"/>
              <a:t>예측 결과 데이터가 적어 잘 나오지 </a:t>
            </a:r>
            <a:r>
              <a:rPr lang="ko-KR" altLang="en-US" sz="1800" dirty="0" err="1"/>
              <a:t>않을때도</a:t>
            </a:r>
            <a:r>
              <a:rPr lang="ko-KR" altLang="en-US" sz="1800" dirty="0"/>
              <a:t> 있지만</a:t>
            </a:r>
            <a:r>
              <a:rPr lang="en-US" altLang="ko-KR" sz="1800" dirty="0"/>
              <a:t>,</a:t>
            </a:r>
            <a:r>
              <a:rPr lang="ko-KR" altLang="en-US" sz="1800" dirty="0"/>
              <a:t> 잘 나오는 데이터도 있음을 확인했다</a:t>
            </a:r>
            <a:r>
              <a:rPr lang="en-US" altLang="ko-KR" sz="1800" dirty="0"/>
              <a:t>.</a:t>
            </a:r>
            <a:endParaRPr lang="en-US" sz="1800" dirty="0"/>
          </a:p>
        </p:txBody>
      </p:sp>
      <p:pic>
        <p:nvPicPr>
          <p:cNvPr id="9" name="내용 개체 틀 8" descr="텍스트, 신발류, 의류, 사람이(가) 표시된 사진&#10;&#10;자동 생성된 설명">
            <a:extLst>
              <a:ext uri="{FF2B5EF4-FFF2-40B4-BE49-F238E27FC236}">
                <a16:creationId xmlns:a16="http://schemas.microsoft.com/office/drawing/2014/main" id="{0B4C6F52-3EBE-D28D-E69C-19A8E94991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79" r="7068" b="3"/>
          <a:stretch/>
        </p:blipFill>
        <p:spPr>
          <a:xfrm>
            <a:off x="653735" y="3623015"/>
            <a:ext cx="3503568" cy="2634724"/>
          </a:xfrm>
          <a:prstGeom prst="rect">
            <a:avLst/>
          </a:prstGeom>
        </p:spPr>
      </p:pic>
      <p:pic>
        <p:nvPicPr>
          <p:cNvPr id="11" name="그림 10" descr="야외, 건물, 도로, 보도이(가) 표시된 사진&#10;&#10;자동 생성된 설명">
            <a:extLst>
              <a:ext uri="{FF2B5EF4-FFF2-40B4-BE49-F238E27FC236}">
                <a16:creationId xmlns:a16="http://schemas.microsoft.com/office/drawing/2014/main" id="{E9B77745-C4C5-2C7F-FFE7-5B6256BF8A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513" r="14026" b="1"/>
          <a:stretch/>
        </p:blipFill>
        <p:spPr>
          <a:xfrm>
            <a:off x="4328692" y="3629743"/>
            <a:ext cx="3534616" cy="2634724"/>
          </a:xfrm>
          <a:prstGeom prst="rect">
            <a:avLst/>
          </a:prstGeom>
        </p:spPr>
      </p:pic>
      <p:pic>
        <p:nvPicPr>
          <p:cNvPr id="13" name="그림 12" descr="야외, 신발류, 의류, 지상이(가) 표시된 사진&#10;&#10;자동 생성된 설명">
            <a:extLst>
              <a:ext uri="{FF2B5EF4-FFF2-40B4-BE49-F238E27FC236}">
                <a16:creationId xmlns:a16="http://schemas.microsoft.com/office/drawing/2014/main" id="{149A643C-A973-6334-DD7A-85DB00A5BF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173" r="-3" b="35502"/>
          <a:stretch/>
        </p:blipFill>
        <p:spPr>
          <a:xfrm>
            <a:off x="8034700" y="3623327"/>
            <a:ext cx="3504484" cy="263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069746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RightStep">
      <a:dk1>
        <a:srgbClr val="000000"/>
      </a:dk1>
      <a:lt1>
        <a:srgbClr val="FFFFFF"/>
      </a:lt1>
      <a:dk2>
        <a:srgbClr val="412B24"/>
      </a:dk2>
      <a:lt2>
        <a:srgbClr val="E2E7E8"/>
      </a:lt2>
      <a:accent1>
        <a:srgbClr val="CA6645"/>
      </a:accent1>
      <a:accent2>
        <a:srgbClr val="B98C34"/>
      </a:accent2>
      <a:accent3>
        <a:srgbClr val="A1AA3A"/>
      </a:accent3>
      <a:accent4>
        <a:srgbClr val="72B232"/>
      </a:accent4>
      <a:accent5>
        <a:srgbClr val="4AB93F"/>
      </a:accent5>
      <a:accent6>
        <a:srgbClr val="34B960"/>
      </a:accent6>
      <a:hlink>
        <a:srgbClr val="388CA8"/>
      </a:hlink>
      <a:folHlink>
        <a:srgbClr val="7F7F7F"/>
      </a:folHlink>
    </a:clrScheme>
    <a:fontScheme name="Custom 67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297</Words>
  <Application>Microsoft Macintosh PowerPoint</Application>
  <PresentationFormat>와이드스크린</PresentationFormat>
  <Paragraphs>31</Paragraphs>
  <Slides>10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AvenirNext LT Pro Medium</vt:lpstr>
      <vt:lpstr>Microsoft GothicNeo</vt:lpstr>
      <vt:lpstr>Microsoft GothicNeo Light</vt:lpstr>
      <vt:lpstr>Arial</vt:lpstr>
      <vt:lpstr>Calibri</vt:lpstr>
      <vt:lpstr>DappledVTI</vt:lpstr>
      <vt:lpstr>킥보드 위법여부 판단 AI</vt:lpstr>
      <vt:lpstr>문제</vt:lpstr>
      <vt:lpstr>데이터 수집</vt:lpstr>
      <vt:lpstr>이미지 전처리</vt:lpstr>
      <vt:lpstr>데이터 부족문제 해결</vt:lpstr>
      <vt:lpstr>인공지능 모델 선정 및 학습방법</vt:lpstr>
      <vt:lpstr>데이터 학습 및 결과</vt:lpstr>
      <vt:lpstr>시연영상</vt:lpstr>
      <vt:lpstr>예측 결과</vt:lpstr>
      <vt:lpstr>개선할점 &amp; 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킥보드 위법여부 판단 AI</dc:title>
  <dc:creator>강민제</dc:creator>
  <cp:lastModifiedBy>강민제</cp:lastModifiedBy>
  <cp:revision>4</cp:revision>
  <dcterms:created xsi:type="dcterms:W3CDTF">2023-06-15T08:40:59Z</dcterms:created>
  <dcterms:modified xsi:type="dcterms:W3CDTF">2023-06-18T14:56:07Z</dcterms:modified>
</cp:coreProperties>
</file>

<file path=docProps/thumbnail.jpeg>
</file>